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3" r:id="rId1"/>
  </p:sldMasterIdLst>
  <p:sldIdLst>
    <p:sldId id="256" r:id="rId2"/>
    <p:sldId id="258" r:id="rId3"/>
    <p:sldId id="265" r:id="rId4"/>
    <p:sldId id="261" r:id="rId5"/>
    <p:sldId id="263" r:id="rId6"/>
    <p:sldId id="262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3DF"/>
    <a:srgbClr val="FF3399"/>
    <a:srgbClr val="9933FF"/>
    <a:srgbClr val="660033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2274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B6CBC-64CC-4638-B3B8-BF0EC401CF16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F8EF9-21C7-4058-A991-7E848AEFA0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58EE1-EDE4-4784-9012-42660A8237E4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0FBA4-05DB-4CEA-A80C-937DD699DA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DDAED-EEF3-49BF-A5AC-0428D6A24C22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B7111-7103-4FA2-A065-F1D0E20EA5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72BC0-EE72-42F0-B614-8D3B65A87730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C5B43-5ED4-45AC-9C09-B2524A5F1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9B9D9-9B0C-424E-A7AE-3110F661EBEE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92D2B-3413-4013-8302-0A4C41840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0CF3A-4EA9-4DB6-8433-31753D301067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85626-A404-441F-9148-F4F7AADF7D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64C7E-87A6-477E-A225-7341CAFABD5F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1A7FE-5860-4B0E-B6E0-D0CAA7D82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A287B-874C-441D-B691-9211E820C99F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A03EF-8948-4466-8E2E-0F239050A4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486B-06DD-45EC-B39D-6AD087D91B2D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1438D-635C-4AC4-AEE7-8584900B33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F550E-5D1C-4C3A-9B04-50D728C9D9DB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E2159-5323-48FD-A5F5-9A8908F848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EB33C-0069-499F-B461-A117AE905C39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B03A6-8B25-46AB-9BDD-E1B061F099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784DA9F-B63C-4F95-AD17-8E6317022773}" type="datetimeFigureOut">
              <a:rPr lang="ru-RU"/>
              <a:pPr>
                <a:defRPr/>
              </a:pPr>
              <a:t>20.03.2025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9D96760-DAAC-41DB-AFCA-5B0681C02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76" r:id="rId1"/>
    <p:sldLayoutId id="2147484277" r:id="rId2"/>
    <p:sldLayoutId id="2147484286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429625" cy="578647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для граждан </a:t>
            </a:r>
            <a:r>
              <a:rPr lang="ru-RU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Лисичанского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  <a:r>
              <a:rPr lang="ru-RU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Ольховатского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муниципального района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36025" cy="9874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консолидированного бюджета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1000125"/>
          <a:ext cx="7786713" cy="580424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965467"/>
                <a:gridCol w="1607082"/>
                <a:gridCol w="1607082"/>
                <a:gridCol w="1607082"/>
              </a:tblGrid>
              <a:tr h="642945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2024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На 2026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230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Всего доходы: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10412,1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14214,6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9959,5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Налоговые и неналоговые доходы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617,0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807,0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812,0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468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 том числе: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        Налоговые доходы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577,0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765,0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           Неналоговые доходы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9795,1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13407,6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9147,5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Всего расходы: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10412,1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14214,6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9959,5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Дефицит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46" name="TextBox 4"/>
          <p:cNvSpPr txBox="1">
            <a:spLocks noChangeArrowheads="1"/>
          </p:cNvSpPr>
          <p:nvPr/>
        </p:nvSpPr>
        <p:spPr bwMode="auto">
          <a:xfrm>
            <a:off x="7286625" y="6072188"/>
            <a:ext cx="1357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36025" cy="9874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Налоговые и неналоговые доходы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1000125"/>
          <a:ext cx="7786713" cy="562108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965467"/>
                <a:gridCol w="1607082"/>
                <a:gridCol w="1607082"/>
                <a:gridCol w="1607082"/>
              </a:tblGrid>
              <a:tr h="642945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2024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2025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На 2026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2308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лиц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725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ЕСХН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4686">
                <a:tc>
                  <a:txBody>
                    <a:bodyPr/>
                    <a:lstStyle/>
                    <a:p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Налог</a:t>
                      </a:r>
                      <a:r>
                        <a:rPr lang="ru-RU" sz="2000" i="0" baseline="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 на имущество физических лиц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254,0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254,0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Земельный</a:t>
                      </a:r>
                      <a:r>
                        <a:rPr lang="ru-RU" sz="2000" baseline="0" dirty="0" smtClean="0"/>
                        <a:t> налог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 Госпошлина</a:t>
                      </a:r>
                      <a:endParaRPr lang="ru-RU" sz="200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Аренда земли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Штрафы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2141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617,0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807,0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812,0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46" name="TextBox 4"/>
          <p:cNvSpPr txBox="1">
            <a:spLocks noChangeArrowheads="1"/>
          </p:cNvSpPr>
          <p:nvPr/>
        </p:nvSpPr>
        <p:spPr bwMode="auto">
          <a:xfrm>
            <a:off x="7643834" y="6072206"/>
            <a:ext cx="12858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836025" cy="9874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на 2024-2026 годы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115328" cy="42113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416351"/>
                <a:gridCol w="1899659"/>
                <a:gridCol w="1899659"/>
                <a:gridCol w="1899659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Сумма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2024г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Сумма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2025г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Сумма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2026г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baseline="0" dirty="0" smtClean="0"/>
                        <a:t>Дотации</a:t>
                      </a:r>
                      <a:endParaRPr lang="ru-RU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1922,0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2097,0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2136,0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baseline="0" dirty="0" smtClean="0"/>
                        <a:t>Субсидии</a:t>
                      </a:r>
                      <a:endParaRPr lang="ru-RU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2985,4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baseline="0" dirty="0" smtClean="0"/>
                        <a:t>Субвенции</a:t>
                      </a:r>
                      <a:endParaRPr lang="ru-RU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136,0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163,0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177,9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baseline="0" dirty="0" smtClean="0"/>
                        <a:t>Иные межбюджетные</a:t>
                      </a:r>
                    </a:p>
                    <a:p>
                      <a:r>
                        <a:rPr lang="ru-RU" sz="2400" kern="1200" baseline="0" dirty="0" smtClean="0"/>
                        <a:t>трансферты</a:t>
                      </a:r>
                      <a:endParaRPr lang="ru-RU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4751,7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11147,6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6833,6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Итого</a:t>
                      </a:r>
                      <a:endParaRPr lang="ru-RU" sz="24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9795,1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13407,6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9147,5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62" name="TextBox 4"/>
          <p:cNvSpPr txBox="1">
            <a:spLocks noChangeArrowheads="1"/>
          </p:cNvSpPr>
          <p:nvPr/>
        </p:nvSpPr>
        <p:spPr bwMode="auto">
          <a:xfrm>
            <a:off x="8001000" y="1143000"/>
            <a:ext cx="1357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</a:t>
            </a:r>
            <a:endParaRPr lang="ru-RU" sz="36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8229600" cy="5757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734"/>
                <a:gridCol w="1571636"/>
                <a:gridCol w="1500198"/>
                <a:gridCol w="1543032"/>
              </a:tblGrid>
              <a:tr h="500066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расходы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Сумма-2024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Сумма-2025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Сумма-2026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10412,1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14214,6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9959,5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Общегосударственные расходы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3748,0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4999,2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2398,9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136,0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163,0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177,9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</a:t>
                      </a:r>
                      <a:r>
                        <a:rPr lang="ru-RU" baseline="0" dirty="0" smtClean="0"/>
                        <a:t> безопасность и правоохранительная деятельность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0,5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1,0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экономика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3406,8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6372,2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6392,7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Жилищно-коммунальное хозяйство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844,4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902,9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447,8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375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Охрана окружающей среды</a:t>
                      </a:r>
                    </a:p>
                    <a:p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75,0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Культура, кинематография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1954,1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1469,0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150,3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Социальная</a:t>
                      </a:r>
                      <a:r>
                        <a:rPr lang="ru-RU" baseline="0" dirty="0" smtClean="0"/>
                        <a:t> политика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181,7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192,1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200,0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культура и спорт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40,7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40,7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40,7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Условно</a:t>
                      </a:r>
                      <a:r>
                        <a:rPr lang="ru-RU" baseline="0" dirty="0" smtClean="0"/>
                        <a:t> утвержденные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75,2</a:t>
                      </a:r>
                      <a:endParaRPr lang="ru-RU" dirty="0"/>
                    </a:p>
                  </a:txBody>
                  <a:tcPr marL="100771" marR="100771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00771" marR="10077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00771" marR="100771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4397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Перечень муниципальных программ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" y="5"/>
          <a:ext cx="9144000" cy="6857997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844839"/>
                <a:gridCol w="766387"/>
                <a:gridCol w="766387"/>
                <a:gridCol w="766387"/>
              </a:tblGrid>
              <a:tr h="65476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2024г.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2025г.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2026г.</a:t>
                      </a:r>
                      <a:endParaRPr lang="ru-RU" dirty="0"/>
                    </a:p>
                  </a:txBody>
                  <a:tcPr/>
                </a:tc>
              </a:tr>
              <a:tr h="46094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/>
                        <a:t>ВСЕГО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10412,1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14214,6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9884,3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7097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Лисичанского</a:t>
                      </a:r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 smtClean="0"/>
                        <a:t>сельского поселения Ольховатского </a:t>
                      </a:r>
                      <a:r>
                        <a:rPr lang="ru-RU" sz="1200" u="none" strike="noStrike" dirty="0"/>
                        <a:t>муниципального района </a:t>
                      </a:r>
                      <a:r>
                        <a:rPr lang="ru-RU" sz="1200" u="none" strike="noStrike" dirty="0" smtClean="0"/>
                        <a:t>«Муниципальное управление и управление финансами для создания условий повышения эффективности бюджетных расходов </a:t>
                      </a:r>
                      <a:r>
                        <a:rPr lang="ru-RU" sz="1200" u="none" strike="noStrike" dirty="0" err="1" smtClean="0"/>
                        <a:t>Лисичанского</a:t>
                      </a:r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 smtClean="0"/>
                        <a:t>сельского поселения»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3775,3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5136,2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2575,3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056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</a:t>
                      </a:r>
                      <a:r>
                        <a:rPr lang="ru-RU" sz="1200" u="none" strike="noStrike" dirty="0" smtClean="0"/>
                        <a:t>программа </a:t>
                      </a:r>
                      <a:r>
                        <a:rPr lang="ru-RU" sz="1200" u="none" strike="noStrike" dirty="0" err="1" smtClean="0"/>
                        <a:t>Лисичанского</a:t>
                      </a:r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 smtClean="0"/>
                        <a:t>сельского поселения </a:t>
                      </a:r>
                      <a:r>
                        <a:rPr lang="ru-RU" sz="1200" u="none" strike="noStrike" dirty="0" err="1"/>
                        <a:t>Ольховатского</a:t>
                      </a:r>
                      <a:r>
                        <a:rPr lang="ru-RU" sz="1200" u="none" strike="noStrike" dirty="0"/>
                        <a:t> муниципального района </a:t>
                      </a:r>
                      <a:r>
                        <a:rPr lang="ru-RU" sz="1200" u="none" strike="noStrike" dirty="0" smtClean="0"/>
                        <a:t>«Развитие</a:t>
                      </a:r>
                      <a:r>
                        <a:rPr lang="ru-RU" sz="1200" u="none" strike="noStrike" baseline="0" dirty="0" smtClean="0"/>
                        <a:t> культуры</a:t>
                      </a:r>
                      <a:r>
                        <a:rPr lang="ru-RU" sz="1200" u="none" strike="noStrike" dirty="0" smtClean="0"/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1984,1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1469,0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7097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</a:t>
                      </a:r>
                      <a:r>
                        <a:rPr lang="ru-RU" sz="1200" u="none" strike="noStrike" dirty="0" err="1" smtClean="0"/>
                        <a:t>программаЛисичанского</a:t>
                      </a:r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 smtClean="0"/>
                        <a:t>сельского поселения </a:t>
                      </a:r>
                      <a:r>
                        <a:rPr lang="ru-RU" sz="1200" u="none" strike="noStrike" dirty="0" err="1"/>
                        <a:t>Ольховатского</a:t>
                      </a:r>
                      <a:r>
                        <a:rPr lang="ru-RU" sz="1200" u="none" strike="noStrike" dirty="0"/>
                        <a:t> муниципального района </a:t>
                      </a:r>
                      <a:r>
                        <a:rPr lang="ru-RU" sz="1200" u="none" strike="noStrike" dirty="0" smtClean="0"/>
                        <a:t>«Обеспечение</a:t>
                      </a:r>
                      <a:r>
                        <a:rPr lang="ru-RU" sz="1200" u="none" strike="noStrike" baseline="0" dirty="0" smtClean="0"/>
                        <a:t> качественными жилищно-коммунальными услугами населения </a:t>
                      </a:r>
                      <a:r>
                        <a:rPr lang="ru-RU" sz="1200" u="none" strike="noStrike" baseline="0" dirty="0" err="1" smtClean="0"/>
                        <a:t>Лисичанского</a:t>
                      </a:r>
                      <a:r>
                        <a:rPr lang="ru-RU" sz="1200" u="none" strike="noStrike" baseline="0" dirty="0" smtClean="0"/>
                        <a:t> </a:t>
                      </a:r>
                      <a:r>
                        <a:rPr lang="ru-RU" sz="1200" u="none" strike="noStrike" baseline="0" dirty="0" smtClean="0"/>
                        <a:t>сельского поселения и основные направления благоустройства</a:t>
                      </a:r>
                      <a:r>
                        <a:rPr lang="ru-RU" sz="1200" u="none" strike="noStrike" dirty="0" smtClean="0"/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953,4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976,9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521,8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6094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Лисичанского</a:t>
                      </a:r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 smtClean="0"/>
                        <a:t>сельского </a:t>
                      </a:r>
                      <a:r>
                        <a:rPr lang="ru-RU" sz="1200" u="none" strike="noStrike" dirty="0" err="1" smtClean="0"/>
                        <a:t>поселенияОльховатского</a:t>
                      </a:r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/>
                        <a:t>муниципального района </a:t>
                      </a:r>
                      <a:r>
                        <a:rPr lang="ru-RU" sz="1200" u="none" strike="noStrike" dirty="0" smtClean="0"/>
                        <a:t>«Управление</a:t>
                      </a:r>
                      <a:r>
                        <a:rPr lang="ru-RU" sz="1200" u="none" strike="noStrike" baseline="0" dirty="0" smtClean="0"/>
                        <a:t> муниципальным имуществом</a:t>
                      </a:r>
                      <a:r>
                        <a:rPr lang="ru-RU" sz="1200" u="none" strike="noStrike" dirty="0" smtClean="0"/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6094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Лисичанского</a:t>
                      </a:r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 smtClean="0"/>
                        <a:t>сельского поселения </a:t>
                      </a:r>
                      <a:r>
                        <a:rPr lang="ru-RU" sz="1200" u="none" strike="noStrike" dirty="0" err="1" smtClean="0"/>
                        <a:t>Ольховатского</a:t>
                      </a:r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/>
                        <a:t>муниципального района </a:t>
                      </a:r>
                      <a:r>
                        <a:rPr lang="ru-RU" sz="1200" u="none" strike="noStrike" dirty="0" smtClean="0"/>
                        <a:t>«Развитие</a:t>
                      </a:r>
                      <a:r>
                        <a:rPr lang="ru-RU" sz="1200" u="none" strike="noStrike" baseline="0" dirty="0" smtClean="0"/>
                        <a:t> дорожного хозяйства и транспорта</a:t>
                      </a:r>
                      <a:r>
                        <a:rPr lang="ru-RU" sz="1200" u="none" strike="noStrike" dirty="0" smtClean="0"/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3392,7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6342,2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6364,2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6094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Лисичанского</a:t>
                      </a:r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 smtClean="0"/>
                        <a:t>сельского </a:t>
                      </a:r>
                      <a:r>
                        <a:rPr lang="ru-RU" sz="1200" u="none" strike="noStrike" dirty="0" err="1" smtClean="0"/>
                        <a:t>поселенияОльховатского</a:t>
                      </a:r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/>
                        <a:t>муниципального района </a:t>
                      </a:r>
                      <a:r>
                        <a:rPr lang="ru-RU" sz="1200" u="none" strike="noStrike" dirty="0" smtClean="0"/>
                        <a:t>«Содействие</a:t>
                      </a:r>
                      <a:r>
                        <a:rPr lang="ru-RU" sz="1200" u="none" strike="noStrike" baseline="0" dirty="0" smtClean="0"/>
                        <a:t> занятости населения</a:t>
                      </a:r>
                      <a:r>
                        <a:rPr lang="ru-RU" sz="1200" u="none" strike="noStrike" dirty="0" smtClean="0"/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6094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Лисичанского</a:t>
                      </a:r>
                      <a:r>
                        <a:rPr lang="ru-RU" sz="1200" u="none" strike="noStrike" baseline="0" dirty="0" smtClean="0"/>
                        <a:t> </a:t>
                      </a:r>
                      <a:r>
                        <a:rPr lang="ru-RU" sz="1200" u="none" strike="noStrike" baseline="0" dirty="0" smtClean="0"/>
                        <a:t>сельского поселения </a:t>
                      </a:r>
                      <a:r>
                        <a:rPr lang="ru-RU" sz="1200" u="none" strike="noStrike" baseline="0" dirty="0" err="1" smtClean="0"/>
                        <a:t>Ольховатского</a:t>
                      </a:r>
                      <a:r>
                        <a:rPr lang="ru-RU" sz="1200" u="none" strike="noStrike" baseline="0" dirty="0" smtClean="0"/>
                        <a:t> муниципального района «Социальная поддержка граждан</a:t>
                      </a:r>
                      <a:r>
                        <a:rPr lang="ru-RU" sz="1200" u="none" strike="noStrike" dirty="0" smtClean="0"/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192,1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6094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Лисичанского</a:t>
                      </a:r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 smtClean="0"/>
                        <a:t>сельского поселения </a:t>
                      </a:r>
                      <a:r>
                        <a:rPr lang="ru-RU" sz="1200" u="none" strike="noStrike" dirty="0" err="1" smtClean="0"/>
                        <a:t>Ольховатского</a:t>
                      </a:r>
                      <a:r>
                        <a:rPr lang="ru-RU" sz="1200" u="none" strike="noStrike" dirty="0" smtClean="0"/>
                        <a:t> муниципального</a:t>
                      </a:r>
                      <a:r>
                        <a:rPr lang="ru-RU" sz="1200" u="none" strike="noStrike" baseline="0" dirty="0" smtClean="0"/>
                        <a:t> района «</a:t>
                      </a:r>
                      <a:r>
                        <a:rPr lang="ru-RU" sz="1200" u="none" strike="noStrike" baseline="0" dirty="0" err="1" smtClean="0"/>
                        <a:t>Энергоэффективность</a:t>
                      </a:r>
                      <a:r>
                        <a:rPr lang="ru-RU" sz="1200" u="none" strike="noStrike" baseline="0" dirty="0" smtClean="0"/>
                        <a:t> и развитие энергетики</a:t>
                      </a:r>
                      <a:r>
                        <a:rPr lang="ru-RU" sz="1200" u="none" strike="noStrike" dirty="0" smtClean="0"/>
                        <a:t>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57097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Лисичанского</a:t>
                      </a:r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 smtClean="0"/>
                        <a:t>сельского поселения Ольховатского муниципального</a:t>
                      </a:r>
                      <a:r>
                        <a:rPr lang="ru-RU" sz="1200" u="none" strike="noStrike" baseline="0" dirty="0" smtClean="0"/>
                        <a:t> района «Мероприятия по развитию и поддержке малого и среднего </a:t>
                      </a:r>
                      <a:r>
                        <a:rPr lang="ru-RU" sz="1200" u="none" strike="noStrike" baseline="0" dirty="0" err="1" smtClean="0"/>
                        <a:t>тпредпринимательства</a:t>
                      </a:r>
                      <a:r>
                        <a:rPr lang="ru-RU" sz="1200" u="none" strike="noStrike" baseline="0" dirty="0" smtClean="0"/>
                        <a:t>»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758051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/>
                        <a:t>Муниципальная программа </a:t>
                      </a:r>
                      <a:r>
                        <a:rPr lang="ru-RU" sz="1200" u="none" strike="noStrike" dirty="0" err="1" smtClean="0"/>
                        <a:t>Лисичанского</a:t>
                      </a:r>
                      <a:r>
                        <a:rPr lang="ru-RU" sz="1200" u="none" strike="noStrike" dirty="0" smtClean="0"/>
                        <a:t> </a:t>
                      </a:r>
                      <a:r>
                        <a:rPr lang="ru-RU" sz="1200" u="none" strike="noStrike" dirty="0" smtClean="0"/>
                        <a:t>сельского поселения Ольховатского муниципального</a:t>
                      </a:r>
                      <a:r>
                        <a:rPr lang="ru-RU" sz="1200" u="none" strike="noStrike" baseline="0" dirty="0" smtClean="0"/>
                        <a:t> района «Использование  и охрана земель на территории </a:t>
                      </a:r>
                      <a:r>
                        <a:rPr lang="ru-RU" sz="1200" u="none" strike="noStrike" baseline="0" dirty="0" err="1" smtClean="0"/>
                        <a:t>Лисичанского</a:t>
                      </a:r>
                      <a:r>
                        <a:rPr lang="ru-RU" sz="1200" u="none" strike="noStrike" baseline="0" dirty="0" smtClean="0"/>
                        <a:t> </a:t>
                      </a:r>
                      <a:r>
                        <a:rPr lang="ru-RU" sz="1200" u="none" strike="noStrike" baseline="0" dirty="0" smtClean="0"/>
                        <a:t>сельского поселения Ольховатского муниципального района Воронежской области»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 fontAlgn="t"/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  <a:tr h="4609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 </a:t>
                      </a:r>
                      <a:r>
                        <a:rPr lang="ru-RU" sz="1200" b="0" dirty="0" err="1">
                          <a:latin typeface="Times New Roman"/>
                          <a:ea typeface="Times New Roman"/>
                          <a:cs typeface="Times New Roman"/>
                        </a:rPr>
                        <a:t>Лисичанского</a:t>
                      </a:r>
                      <a:r>
                        <a:rPr lang="ru-RU" sz="1200" b="0" dirty="0">
                          <a:latin typeface="Times New Roman"/>
                          <a:ea typeface="Times New Roman"/>
                          <a:cs typeface="Times New Roman"/>
                        </a:rPr>
                        <a:t>  сельского </a:t>
                      </a: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поселения </a:t>
                      </a:r>
                      <a:r>
                        <a:rPr lang="ru-RU" sz="1200" b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Ольховатского</a:t>
                      </a:r>
                      <a:r>
                        <a:rPr lang="ru-RU" sz="12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 муниципального района </a:t>
                      </a:r>
                      <a:r>
                        <a:rPr lang="ru-RU" sz="1200" b="0" spc="-10" dirty="0">
                          <a:latin typeface="Times New Roman"/>
                          <a:ea typeface="Times New Roman"/>
                          <a:cs typeface="Times New Roman"/>
                        </a:rPr>
                        <a:t>«Развитие физкультуры и спорта»</a:t>
                      </a:r>
                      <a:endParaRPr lang="ru-RU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40,7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40,7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bg1"/>
                          </a:solidFill>
                        </a:rPr>
                        <a:t>40,7</a:t>
                      </a:r>
                      <a:endParaRPr lang="ru-RU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493</TotalTime>
  <Words>453</Words>
  <Application>Microsoft Office PowerPoint</Application>
  <PresentationFormat>Экран (4:3)</PresentationFormat>
  <Paragraphs>203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Бюджет для граждан Лисичанского сельского поселения Ольховатского муниципального района</vt:lpstr>
      <vt:lpstr>Основные характеристики консолидированного бюджета</vt:lpstr>
      <vt:lpstr>Налоговые и неналоговые доходы</vt:lpstr>
      <vt:lpstr>Безвозмездные поступления на 2024-2026 годы</vt:lpstr>
      <vt:lpstr>Расходы бюджета</vt:lpstr>
      <vt:lpstr>Перечень муниципальных программ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post</dc:creator>
  <cp:lastModifiedBy>User</cp:lastModifiedBy>
  <cp:revision>75</cp:revision>
  <dcterms:created xsi:type="dcterms:W3CDTF">2014-03-13T06:20:29Z</dcterms:created>
  <dcterms:modified xsi:type="dcterms:W3CDTF">2025-03-20T06:40:03Z</dcterms:modified>
</cp:coreProperties>
</file>